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7" r:id="rId4"/>
    <p:sldId id="259" r:id="rId5"/>
    <p:sldId id="270" r:id="rId6"/>
    <p:sldId id="268" r:id="rId7"/>
    <p:sldId id="269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07A4E-5078-4DE9-89C0-A0A710409421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7651F-8E1E-490F-AB86-4B93F49AA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9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5074B3-896A-264B-8F10-951BA9F11EBF}" type="slidenum">
              <a:rPr lang="en-US" sz="1300"/>
              <a:pPr eaLnBrk="1" hangingPunct="1"/>
              <a:t>6</a:t>
            </a:fld>
            <a:endParaRPr lang="en-US" sz="13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75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99215F-9421-DC4E-8CF9-CF7CA9401C7D}" type="slidenum">
              <a:rPr lang="en-US" sz="1300"/>
              <a:pPr eaLnBrk="1" hangingPunct="1"/>
              <a:t>7</a:t>
            </a:fld>
            <a:endParaRPr lang="en-US" sz="130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674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F869-1723-4096-9E1D-B003DD311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8AFC02-08CC-4BFB-970E-97E4B6E67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DEF72-D4FC-4F58-848E-C0316FDA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856B-E11D-4074-B17F-69A39D5959B0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224A6-46DE-4FB2-AC01-E432B39F6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57BDC-4C62-4959-973A-731E59DA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4E47-E642-443D-9A78-323B33754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84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653E2-5634-43FA-A97B-65F155033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E8D90-A7A3-4701-B2B0-50220689F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7D057-C765-4BAE-B4DD-7CD4542F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856B-E11D-4074-B17F-69A39D5959B0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23D78-8D26-414D-B71E-322E2E5E8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E7D72-EA1E-4EE3-A559-789E8E67C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4E47-E642-443D-9A78-323B33754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C42964-7010-4C8F-9E6E-35C915B00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1DEA7-F2DD-46D2-9CD7-CB6B9206A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A618A-EC9D-4EA4-90D2-5A61E624C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856B-E11D-4074-B17F-69A39D5959B0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EFDD2-AB64-4793-8B27-4FA14E2E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B5933-19FC-4922-BB94-3E8D23A9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4E47-E642-443D-9A78-323B33754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82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9454B-FAF5-4706-B5DD-86CD5684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99226-674B-4DC4-B8C6-0D6E50985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8260A-8C21-4A49-B4D4-91633D244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856B-E11D-4074-B17F-69A39D5959B0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A7933-C7E0-4E63-B7A5-517E54140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4A97C-7D42-4E3D-A2DB-C2541E6F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4E47-E642-443D-9A78-323B33754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55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05C59-EBB4-41A6-AEB9-C17038312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0087F-0542-4570-B370-9D9EAD794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B97EE-C23C-41D7-BE1C-16D541BCA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856B-E11D-4074-B17F-69A39D5959B0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F7A95-37BE-4A62-8579-92B34F4B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959F5-0292-4F60-BD76-0CF093180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4E47-E642-443D-9A78-323B33754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76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EFEAB-F4F2-485D-A818-6D29420D5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CF928-477A-490F-96C3-384D54F218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F602A-0E6C-42DA-8843-6C5F14475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8B106-483A-4C03-9743-18AEFE97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856B-E11D-4074-B17F-69A39D5959B0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1D2C9-0827-476B-95FC-1C45084EC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5DAB8-A9C8-4EC2-8913-40FDB5A9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4E47-E642-443D-9A78-323B33754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9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17D6F-728E-4CE3-827D-204853FB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C4FC2-DAA1-4BFB-83C6-B734100A9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C655A4-0857-40BB-870C-D4C336521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FC6D01-7C5C-4444-AB45-64536E92C2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3D2A1-0260-480E-AD02-37B08E107A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AB5482-2870-44B7-B56B-3D5DC09A4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856B-E11D-4074-B17F-69A39D5959B0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F59AC0-0234-4F77-A566-F427403D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B3646C-2B6F-4E6B-B752-16FD59ED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4E47-E642-443D-9A78-323B33754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55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6CA8-BF32-4584-B6C4-6C28AF8D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6D579-DE54-41E4-B4D5-19BE794E3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856B-E11D-4074-B17F-69A39D5959B0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ED6E5-1A7F-4C22-B7E3-37D34F2D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27063-7F2B-48B2-BAC0-41DEF0D2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4E47-E642-443D-9A78-323B33754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14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20C0E1-CBCB-41C4-971B-3EB6E8F5C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856B-E11D-4074-B17F-69A39D5959B0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42AE52-907B-49F9-832A-A77F5C1E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19D5C-0449-4C56-ACD5-7351DA382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4E47-E642-443D-9A78-323B33754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4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6F32-6469-49D0-A25E-DFE29087C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143FA-EDC7-4C97-BCC2-A02472F4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B15B9-AEE1-4905-9FB1-3A8CF3937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30CF5-90B6-4402-B1DD-4467F1E48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856B-E11D-4074-B17F-69A39D5959B0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FF72F-936E-44B0-889F-37EF16684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D722D-5B1F-42F2-A843-9151239B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4E47-E642-443D-9A78-323B33754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14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1F72-8BD0-4DEA-8336-F296DBE86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E70E8D-60F1-4A0B-839C-9A08AA177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86ECA-CF6F-4594-A121-A417CEF30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CC66D-313C-4BBE-91D4-C36E69D8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856B-E11D-4074-B17F-69A39D5959B0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370F9-D92D-426A-A7CA-051FE127C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3D141-13A0-4A07-8F83-F64360AF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4E47-E642-443D-9A78-323B33754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4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171410-96DB-4B64-B73D-FF4BC87F3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6A06A-2653-4BEC-8AD7-EB59C9EB5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D06CF-BA90-4E12-BC45-D530496778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C856B-E11D-4074-B17F-69A39D5959B0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5506C-2EB9-444A-9305-ECFE23E68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95F5C-6DED-4A57-9491-62A5AB6E5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94E47-E642-443D-9A78-323B33754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47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B34F50C-BD65-48B7-9BC7-0C5A7135D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 dirty="0"/>
              <a:t>Lab</a:t>
            </a:r>
            <a:br>
              <a:rPr lang="en-US" sz="5800" dirty="0"/>
            </a:br>
            <a:r>
              <a:rPr lang="en-US" sz="5800" dirty="0"/>
              <a:t>Molecular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79730-2719-41F9-866E-34D7120F6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2024-10-31</a:t>
            </a:r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Andrew </a:t>
            </a:r>
            <a:r>
              <a:rPr lang="en-US" sz="2000" dirty="0" err="1">
                <a:solidFill>
                  <a:schemeClr val="accent1"/>
                </a:solidFill>
              </a:rPr>
              <a:t>Grieder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Yuan ping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37AA18-5C6F-E03C-AE34-01220BC8ECD6}"/>
              </a:ext>
            </a:extLst>
          </p:cNvPr>
          <p:cNvSpPr txBox="1"/>
          <p:nvPr/>
        </p:nvSpPr>
        <p:spPr>
          <a:xfrm>
            <a:off x="7991948" y="62172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Credits to Ben </a:t>
            </a:r>
            <a:r>
              <a:rPr lang="en-US" sz="1800" dirty="0" err="1">
                <a:solidFill>
                  <a:schemeClr val="accent1"/>
                </a:solidFill>
              </a:rPr>
              <a:t>Afflerbach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Dane Morgan</a:t>
            </a:r>
          </a:p>
        </p:txBody>
      </p:sp>
    </p:spTree>
    <p:extLst>
      <p:ext uri="{BB962C8B-B14F-4D97-AF65-F5344CB8AC3E}">
        <p14:creationId xmlns:p14="http://schemas.microsoft.com/office/powerpoint/2010/main" val="21579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86BB6930-8526-46BD-B524-8B9DB6A80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44583"/>
            <a:ext cx="10929788" cy="3187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2DF2F2-7B65-4A28-A283-AC21CAF9E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Large-scale Atomic/Molecular Massively Parallel Simulator (LAMMPS)</a:t>
            </a:r>
          </a:p>
        </p:txBody>
      </p:sp>
    </p:spTree>
    <p:extLst>
      <p:ext uri="{BB962C8B-B14F-4D97-AF65-F5344CB8AC3E}">
        <p14:creationId xmlns:p14="http://schemas.microsoft.com/office/powerpoint/2010/main" val="565152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61B09-570C-4BF3-B0F1-162890E17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LAMMPS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31D58-02CD-46FD-8983-1E04273BE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8399" cy="4351338"/>
          </a:xfrm>
        </p:spPr>
        <p:txBody>
          <a:bodyPr/>
          <a:lstStyle/>
          <a:p>
            <a:r>
              <a:rPr lang="en-US" dirty="0"/>
              <a:t>Open Source</a:t>
            </a:r>
          </a:p>
          <a:p>
            <a:r>
              <a:rPr lang="en-US" dirty="0"/>
              <a:t>Distributed by the United States Department of Energy (DOE)</a:t>
            </a:r>
          </a:p>
          <a:p>
            <a:r>
              <a:rPr lang="en-US" dirty="0"/>
              <a:t>Comes with potentials for solid-state materials, soft matter, and mesoscopic systems</a:t>
            </a:r>
          </a:p>
          <a:p>
            <a:r>
              <a:rPr lang="en-US" dirty="0"/>
              <a:t>Flexible enough to be used at atomic, </a:t>
            </a:r>
            <a:r>
              <a:rPr lang="en-US" dirty="0" err="1"/>
              <a:t>meso</a:t>
            </a:r>
            <a:r>
              <a:rPr lang="en-US" dirty="0"/>
              <a:t>, or continuum scale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5C1D8-BE3E-4591-89F5-4FAA926CE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187" y="1825625"/>
            <a:ext cx="40100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37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8ACE8-FE11-4889-A47A-DBD5712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Inputs</a:t>
            </a:r>
            <a:r>
              <a:rPr lang="en-US" dirty="0"/>
              <a:t> and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1C6F0-3DD2-4449-B8EA-5A369EF2F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file (fixed and usually obtained from an outside source)</a:t>
            </a:r>
          </a:p>
          <a:p>
            <a:pPr lvl="1"/>
            <a:r>
              <a:rPr lang="en-US" dirty="0"/>
              <a:t>Describes how atoms interact </a:t>
            </a:r>
          </a:p>
          <a:p>
            <a:pPr lvl="1"/>
            <a:r>
              <a:rPr lang="en-US" dirty="0"/>
              <a:t>Can determine which physics can be captured by the simulation</a:t>
            </a:r>
          </a:p>
          <a:p>
            <a:endParaRPr lang="en-US" dirty="0"/>
          </a:p>
          <a:p>
            <a:r>
              <a:rPr lang="en-US" dirty="0"/>
              <a:t>Script file (flexible and customized to specific runs)</a:t>
            </a:r>
          </a:p>
          <a:p>
            <a:pPr lvl="1"/>
            <a:r>
              <a:rPr lang="en-US" dirty="0"/>
              <a:t>Sets up initial atom positions and momentums</a:t>
            </a:r>
          </a:p>
          <a:p>
            <a:pPr lvl="1"/>
            <a:r>
              <a:rPr lang="en-US" dirty="0"/>
              <a:t>Sets running conditions like time step and run time</a:t>
            </a:r>
          </a:p>
          <a:p>
            <a:pPr lvl="1"/>
            <a:r>
              <a:rPr lang="en-US" dirty="0"/>
              <a:t>Can perform post-processing for calculating non-trivial properties at each time step</a:t>
            </a:r>
          </a:p>
        </p:txBody>
      </p:sp>
    </p:spTree>
    <p:extLst>
      <p:ext uri="{BB962C8B-B14F-4D97-AF65-F5344CB8AC3E}">
        <p14:creationId xmlns:p14="http://schemas.microsoft.com/office/powerpoint/2010/main" val="32996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8ACE8-FE11-4889-A47A-DBD5712E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 and </a:t>
            </a:r>
            <a:r>
              <a:rPr lang="en-US" b="1" dirty="0"/>
              <a:t>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1C6F0-3DD2-4449-B8EA-5A369EF2F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File</a:t>
            </a:r>
          </a:p>
          <a:p>
            <a:pPr lvl="1"/>
            <a:r>
              <a:rPr lang="en-US" dirty="0"/>
              <a:t>Gives information like overall runtime of a simulation, computational performance, and thermodynamic information at specific time steps</a:t>
            </a:r>
          </a:p>
          <a:p>
            <a:pPr lvl="1"/>
            <a:r>
              <a:rPr lang="en-US" dirty="0"/>
              <a:t>Will also give errors if the run fails for any reason</a:t>
            </a:r>
          </a:p>
          <a:p>
            <a:endParaRPr lang="en-US" dirty="0"/>
          </a:p>
          <a:p>
            <a:r>
              <a:rPr lang="en-US" dirty="0"/>
              <a:t>Customized output files</a:t>
            </a:r>
          </a:p>
          <a:p>
            <a:pPr lvl="1"/>
            <a:r>
              <a:rPr lang="en-US" dirty="0"/>
              <a:t>Trajectory files</a:t>
            </a:r>
          </a:p>
          <a:p>
            <a:pPr lvl="1"/>
            <a:r>
              <a:rPr lang="en-US" dirty="0" err="1"/>
              <a:t>Thermo</a:t>
            </a:r>
            <a:r>
              <a:rPr lang="en-US" dirty="0"/>
              <a:t> files </a:t>
            </a:r>
          </a:p>
        </p:txBody>
      </p:sp>
    </p:spTree>
    <p:extLst>
      <p:ext uri="{BB962C8B-B14F-4D97-AF65-F5344CB8AC3E}">
        <p14:creationId xmlns:p14="http://schemas.microsoft.com/office/powerpoint/2010/main" val="1889181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250F8CAD-D74B-FC42-B2EE-2EA534A7B3DE}" type="slidenum">
              <a:rPr lang="en-US" sz="1000"/>
              <a:pPr eaLnBrk="1" hangingPunct="1"/>
              <a:t>6</a:t>
            </a:fld>
            <a:endParaRPr lang="en-US" sz="1000"/>
          </a:p>
        </p:txBody>
      </p:sp>
      <p:pic>
        <p:nvPicPr>
          <p:cNvPr id="56322" name="Picture 2" descr="energy-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"/>
          <a:stretch>
            <a:fillRect/>
          </a:stretch>
        </p:blipFill>
        <p:spPr bwMode="auto">
          <a:xfrm>
            <a:off x="1728788" y="411164"/>
            <a:ext cx="8139112" cy="644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Rectangle 3"/>
          <p:cNvSpPr>
            <a:spLocks noGrp="1" noChangeArrowheads="1"/>
          </p:cNvSpPr>
          <p:nvPr>
            <p:ph type="title"/>
          </p:nvPr>
        </p:nvSpPr>
        <p:spPr>
          <a:xfrm>
            <a:off x="838200" y="103188"/>
            <a:ext cx="10515600" cy="1325563"/>
          </a:xfrm>
        </p:spPr>
        <p:txBody>
          <a:bodyPr anchor="t"/>
          <a:lstStyle/>
          <a:p>
            <a:pPr algn="ctr"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Equilibration Periods</a:t>
            </a: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7351713" y="6164264"/>
            <a:ext cx="3116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accent2"/>
                </a:solidFill>
              </a:rPr>
              <a:t>http://mccammon.ucsd.edu/~dzhang/research/ccmv/</a:t>
            </a: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5664201" y="5861050"/>
            <a:ext cx="1370013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400"/>
              <a:t>MC Step</a:t>
            </a:r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 rot="-5400000">
            <a:off x="1313657" y="3207544"/>
            <a:ext cx="1243012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400"/>
              <a:t>Energy</a:t>
            </a:r>
          </a:p>
        </p:txBody>
      </p:sp>
      <p:sp>
        <p:nvSpPr>
          <p:cNvPr id="56327" name="Line 7"/>
          <p:cNvSpPr>
            <a:spLocks noChangeShapeType="1"/>
          </p:cNvSpPr>
          <p:nvPr/>
        </p:nvSpPr>
        <p:spPr bwMode="auto">
          <a:xfrm flipH="1">
            <a:off x="3198813" y="2378075"/>
            <a:ext cx="381000" cy="808038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8" name="Text Box 8"/>
          <p:cNvSpPr txBox="1">
            <a:spLocks noChangeArrowheads="1"/>
          </p:cNvSpPr>
          <p:nvPr/>
        </p:nvSpPr>
        <p:spPr bwMode="auto">
          <a:xfrm>
            <a:off x="3609976" y="1470026"/>
            <a:ext cx="34702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accent2"/>
                </a:solidFill>
              </a:rPr>
              <a:t>Equilibration period: Not equilibrated, thermal averages may be wrong</a:t>
            </a:r>
          </a:p>
        </p:txBody>
      </p:sp>
      <p:sp>
        <p:nvSpPr>
          <p:cNvPr id="56329" name="Line 9"/>
          <p:cNvSpPr>
            <a:spLocks noChangeShapeType="1"/>
          </p:cNvSpPr>
          <p:nvPr/>
        </p:nvSpPr>
        <p:spPr bwMode="auto">
          <a:xfrm flipH="1">
            <a:off x="5380038" y="3657600"/>
            <a:ext cx="381000" cy="808038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30" name="Text Box 10"/>
          <p:cNvSpPr txBox="1">
            <a:spLocks noChangeArrowheads="1"/>
          </p:cNvSpPr>
          <p:nvPr/>
        </p:nvSpPr>
        <p:spPr bwMode="auto">
          <a:xfrm>
            <a:off x="5805489" y="2749551"/>
            <a:ext cx="34702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accent2"/>
                </a:solidFill>
              </a:rPr>
              <a:t>Converged: Equilibrated, thermal averages will be right</a:t>
            </a:r>
          </a:p>
        </p:txBody>
      </p:sp>
      <p:sp>
        <p:nvSpPr>
          <p:cNvPr id="56331" name="Line 11"/>
          <p:cNvSpPr>
            <a:spLocks noChangeShapeType="1"/>
          </p:cNvSpPr>
          <p:nvPr/>
        </p:nvSpPr>
        <p:spPr bwMode="auto">
          <a:xfrm>
            <a:off x="4953001" y="4938713"/>
            <a:ext cx="4297363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32" name="Line 12"/>
          <p:cNvSpPr>
            <a:spLocks noChangeShapeType="1"/>
          </p:cNvSpPr>
          <p:nvPr/>
        </p:nvSpPr>
        <p:spPr bwMode="auto">
          <a:xfrm flipV="1">
            <a:off x="4691063" y="5060950"/>
            <a:ext cx="717550" cy="319088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33" name="Text Box 13"/>
          <p:cNvSpPr txBox="1">
            <a:spLocks noChangeArrowheads="1"/>
          </p:cNvSpPr>
          <p:nvPr/>
        </p:nvSpPr>
        <p:spPr bwMode="auto">
          <a:xfrm>
            <a:off x="3856038" y="5265739"/>
            <a:ext cx="2620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chemeClr val="accent2"/>
                </a:solidFill>
              </a:rPr>
              <a:t>&lt;E&gt;+/-</a:t>
            </a:r>
            <a:r>
              <a:rPr lang="en-US" sz="2400" dirty="0">
                <a:solidFill>
                  <a:schemeClr val="accent2"/>
                </a:solidFill>
                <a:latin typeface="Symbol" charset="2"/>
                <a:ea typeface="Symbol" charset="2"/>
                <a:cs typeface="Symbol" charset="2"/>
              </a:rPr>
              <a:t>s</a:t>
            </a:r>
            <a:r>
              <a:rPr lang="en-US" sz="2400" baseline="-25000" dirty="0">
                <a:solidFill>
                  <a:schemeClr val="accent2"/>
                </a:solidFill>
              </a:rPr>
              <a:t>&lt;E&gt;</a:t>
            </a:r>
          </a:p>
        </p:txBody>
      </p:sp>
      <p:sp>
        <p:nvSpPr>
          <p:cNvPr id="56334" name="Text Box 14"/>
          <p:cNvSpPr txBox="1">
            <a:spLocks noChangeArrowheads="1"/>
          </p:cNvSpPr>
          <p:nvPr/>
        </p:nvSpPr>
        <p:spPr bwMode="auto">
          <a:xfrm>
            <a:off x="9429750" y="4730750"/>
            <a:ext cx="1390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accent2"/>
                </a:solidFill>
                <a:cs typeface="Arial" charset="0"/>
              </a:rPr>
              <a:t>√&lt;(</a:t>
            </a:r>
            <a:r>
              <a:rPr lang="en-US" sz="2400">
                <a:solidFill>
                  <a:schemeClr val="accent2"/>
                </a:solidFill>
                <a:latin typeface="Symbol" charset="0"/>
                <a:cs typeface="Arial" charset="0"/>
              </a:rPr>
              <a:t>d</a:t>
            </a:r>
            <a:r>
              <a:rPr lang="en-US" sz="2400">
                <a:solidFill>
                  <a:schemeClr val="accent2"/>
                </a:solidFill>
                <a:cs typeface="Arial" charset="0"/>
              </a:rPr>
              <a:t>E)</a:t>
            </a:r>
            <a:r>
              <a:rPr lang="en-US" sz="2400" baseline="30000">
                <a:solidFill>
                  <a:schemeClr val="accent2"/>
                </a:solidFill>
                <a:cs typeface="Arial" charset="0"/>
              </a:rPr>
              <a:t>2</a:t>
            </a:r>
            <a:r>
              <a:rPr lang="en-US" sz="2400">
                <a:solidFill>
                  <a:schemeClr val="accent2"/>
                </a:solidFill>
                <a:cs typeface="Arial" charset="0"/>
              </a:rPr>
              <a:t>&gt;</a:t>
            </a:r>
          </a:p>
        </p:txBody>
      </p:sp>
      <p:sp>
        <p:nvSpPr>
          <p:cNvPr id="56335" name="AutoShape 15"/>
          <p:cNvSpPr>
            <a:spLocks/>
          </p:cNvSpPr>
          <p:nvPr/>
        </p:nvSpPr>
        <p:spPr bwMode="auto">
          <a:xfrm>
            <a:off x="9431338" y="4556126"/>
            <a:ext cx="88900" cy="777875"/>
          </a:xfrm>
          <a:prstGeom prst="rightBrace">
            <a:avLst>
              <a:gd name="adj1" fmla="val 72917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08069" y="6400800"/>
            <a:ext cx="522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done automatically but generally done by eye.</a:t>
            </a:r>
          </a:p>
        </p:txBody>
      </p:sp>
    </p:spTree>
    <p:extLst>
      <p:ext uri="{BB962C8B-B14F-4D97-AF65-F5344CB8AC3E}">
        <p14:creationId xmlns:p14="http://schemas.microsoft.com/office/powerpoint/2010/main" val="3756507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595" y="6311009"/>
            <a:ext cx="27432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/>
          </a:p>
          <a:p>
            <a:pPr eaLnBrk="1" hangingPunct="1"/>
            <a:fld id="{D675EFA1-9122-FE41-B603-7324358EF3B7}" type="slidenum">
              <a:rPr lang="en-US" sz="1000"/>
              <a:pPr eaLnBrk="1" hangingPunct="1"/>
              <a:t>7</a:t>
            </a:fld>
            <a:endParaRPr lang="en-US" sz="1000"/>
          </a:p>
        </p:txBody>
      </p:sp>
      <p:pic>
        <p:nvPicPr>
          <p:cNvPr id="58370" name="Picture 2" descr="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5"/>
          <a:stretch/>
        </p:blipFill>
        <p:spPr bwMode="auto">
          <a:xfrm>
            <a:off x="1916113" y="1011665"/>
            <a:ext cx="7751762" cy="545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Rectangle 3"/>
          <p:cNvSpPr>
            <a:spLocks noGrp="1" noChangeArrowheads="1"/>
          </p:cNvSpPr>
          <p:nvPr>
            <p:ph type="title"/>
          </p:nvPr>
        </p:nvSpPr>
        <p:spPr>
          <a:xfrm>
            <a:off x="1092213" y="109565"/>
            <a:ext cx="10261582" cy="42800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Block (Bin) Averaging to Get Error in &lt;E&gt;</a:t>
            </a: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5673706" y="6033305"/>
            <a:ext cx="11817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MD Step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 rot="-5400000">
            <a:off x="1807370" y="3321498"/>
            <a:ext cx="989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Energy</a:t>
            </a:r>
          </a:p>
        </p:txBody>
      </p:sp>
      <p:sp>
        <p:nvSpPr>
          <p:cNvPr id="58374" name="Line 6"/>
          <p:cNvSpPr>
            <a:spLocks noChangeShapeType="1"/>
          </p:cNvSpPr>
          <p:nvPr/>
        </p:nvSpPr>
        <p:spPr bwMode="auto">
          <a:xfrm>
            <a:off x="3354389" y="3806479"/>
            <a:ext cx="5565775" cy="0"/>
          </a:xfrm>
          <a:prstGeom prst="line">
            <a:avLst/>
          </a:prstGeom>
          <a:noFill/>
          <a:ln w="7620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5" name="Line 7"/>
          <p:cNvSpPr>
            <a:spLocks noChangeShapeType="1"/>
          </p:cNvSpPr>
          <p:nvPr/>
        </p:nvSpPr>
        <p:spPr bwMode="auto">
          <a:xfrm>
            <a:off x="3148351" y="1035418"/>
            <a:ext cx="2130" cy="774545"/>
          </a:xfrm>
          <a:prstGeom prst="line">
            <a:avLst/>
          </a:prstGeom>
          <a:noFill/>
          <a:ln w="76200">
            <a:solidFill>
              <a:srgbClr val="99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6" name="Text Box 8"/>
          <p:cNvSpPr txBox="1">
            <a:spLocks noChangeArrowheads="1"/>
          </p:cNvSpPr>
          <p:nvPr/>
        </p:nvSpPr>
        <p:spPr bwMode="auto">
          <a:xfrm>
            <a:off x="2084382" y="537574"/>
            <a:ext cx="3470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990000"/>
                </a:solidFill>
              </a:rPr>
              <a:t>Equilibration period</a:t>
            </a:r>
          </a:p>
        </p:txBody>
      </p:sp>
      <p:sp>
        <p:nvSpPr>
          <p:cNvPr id="58377" name="Line 9"/>
          <p:cNvSpPr>
            <a:spLocks noChangeShapeType="1"/>
          </p:cNvSpPr>
          <p:nvPr/>
        </p:nvSpPr>
        <p:spPr bwMode="auto">
          <a:xfrm flipV="1">
            <a:off x="5761499" y="4097475"/>
            <a:ext cx="2000" cy="891209"/>
          </a:xfrm>
          <a:prstGeom prst="line">
            <a:avLst/>
          </a:prstGeom>
          <a:noFill/>
          <a:ln w="76200">
            <a:solidFill>
              <a:srgbClr val="99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9" name="Line 11"/>
          <p:cNvSpPr>
            <a:spLocks noChangeShapeType="1"/>
          </p:cNvSpPr>
          <p:nvPr/>
        </p:nvSpPr>
        <p:spPr bwMode="auto">
          <a:xfrm flipH="1" flipV="1">
            <a:off x="8607426" y="3969991"/>
            <a:ext cx="3175" cy="573088"/>
          </a:xfrm>
          <a:prstGeom prst="line">
            <a:avLst/>
          </a:prstGeom>
          <a:noFill/>
          <a:ln w="76200">
            <a:solidFill>
              <a:srgbClr val="99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0" name="Text Box 12"/>
          <p:cNvSpPr txBox="1">
            <a:spLocks noChangeArrowheads="1"/>
          </p:cNvSpPr>
          <p:nvPr/>
        </p:nvSpPr>
        <p:spPr bwMode="auto">
          <a:xfrm>
            <a:off x="8988003" y="3575647"/>
            <a:ext cx="17835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chemeClr val="accent2"/>
                </a:solidFill>
              </a:rPr>
              <a:t>&lt;E&gt;+/-</a:t>
            </a:r>
            <a:r>
              <a:rPr lang="en-US" sz="2400" dirty="0">
                <a:solidFill>
                  <a:schemeClr val="accent2"/>
                </a:solidFill>
                <a:latin typeface="Symbol" charset="2"/>
                <a:ea typeface="Symbol" charset="2"/>
                <a:cs typeface="Symbol" charset="2"/>
              </a:rPr>
              <a:t>s</a:t>
            </a:r>
            <a:r>
              <a:rPr lang="en-US" sz="2400" baseline="-25000" dirty="0">
                <a:solidFill>
                  <a:schemeClr val="accent2"/>
                </a:solidFill>
              </a:rPr>
              <a:t>&lt;E&gt;</a:t>
            </a:r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>
            <a:off x="3354790" y="3679439"/>
            <a:ext cx="1388100" cy="0"/>
          </a:xfrm>
          <a:prstGeom prst="line">
            <a:avLst/>
          </a:prstGeom>
          <a:noFill/>
          <a:ln w="7620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>
            <a:off x="4792804" y="3969371"/>
            <a:ext cx="1388100" cy="0"/>
          </a:xfrm>
          <a:prstGeom prst="line">
            <a:avLst/>
          </a:prstGeom>
          <a:noFill/>
          <a:ln w="7620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6"/>
          <p:cNvSpPr>
            <a:spLocks noChangeShapeType="1"/>
          </p:cNvSpPr>
          <p:nvPr/>
        </p:nvSpPr>
        <p:spPr bwMode="auto">
          <a:xfrm>
            <a:off x="6161390" y="3707006"/>
            <a:ext cx="1388100" cy="0"/>
          </a:xfrm>
          <a:prstGeom prst="line">
            <a:avLst/>
          </a:prstGeom>
          <a:noFill/>
          <a:ln w="7620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>
            <a:off x="7529975" y="3938551"/>
            <a:ext cx="1388100" cy="0"/>
          </a:xfrm>
          <a:prstGeom prst="line">
            <a:avLst/>
          </a:prstGeom>
          <a:noFill/>
          <a:ln w="7620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6"/>
          <p:cNvSpPr>
            <a:spLocks noChangeShapeType="1"/>
          </p:cNvSpPr>
          <p:nvPr/>
        </p:nvSpPr>
        <p:spPr bwMode="auto">
          <a:xfrm flipV="1">
            <a:off x="3368595" y="943023"/>
            <a:ext cx="0" cy="4870140"/>
          </a:xfrm>
          <a:prstGeom prst="line">
            <a:avLst/>
          </a:prstGeom>
          <a:noFill/>
          <a:ln w="38100">
            <a:solidFill>
              <a:srgbClr val="99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6"/>
          <p:cNvSpPr>
            <a:spLocks noChangeShapeType="1"/>
          </p:cNvSpPr>
          <p:nvPr/>
        </p:nvSpPr>
        <p:spPr bwMode="auto">
          <a:xfrm flipV="1">
            <a:off x="4750390" y="943023"/>
            <a:ext cx="0" cy="4870140"/>
          </a:xfrm>
          <a:prstGeom prst="line">
            <a:avLst/>
          </a:prstGeom>
          <a:noFill/>
          <a:ln w="38100">
            <a:solidFill>
              <a:srgbClr val="99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6"/>
          <p:cNvSpPr>
            <a:spLocks noChangeShapeType="1"/>
          </p:cNvSpPr>
          <p:nvPr/>
        </p:nvSpPr>
        <p:spPr bwMode="auto">
          <a:xfrm flipV="1">
            <a:off x="6132185" y="943023"/>
            <a:ext cx="0" cy="4870140"/>
          </a:xfrm>
          <a:prstGeom prst="line">
            <a:avLst/>
          </a:prstGeom>
          <a:noFill/>
          <a:ln w="38100">
            <a:solidFill>
              <a:srgbClr val="99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6"/>
          <p:cNvSpPr>
            <a:spLocks noChangeShapeType="1"/>
          </p:cNvSpPr>
          <p:nvPr/>
        </p:nvSpPr>
        <p:spPr bwMode="auto">
          <a:xfrm flipV="1">
            <a:off x="7513980" y="943023"/>
            <a:ext cx="0" cy="4870140"/>
          </a:xfrm>
          <a:prstGeom prst="line">
            <a:avLst/>
          </a:prstGeom>
          <a:noFill/>
          <a:ln w="38100">
            <a:solidFill>
              <a:srgbClr val="99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6"/>
          <p:cNvSpPr>
            <a:spLocks noChangeShapeType="1"/>
          </p:cNvSpPr>
          <p:nvPr/>
        </p:nvSpPr>
        <p:spPr bwMode="auto">
          <a:xfrm flipV="1">
            <a:off x="8895773" y="943023"/>
            <a:ext cx="0" cy="4870140"/>
          </a:xfrm>
          <a:prstGeom prst="line">
            <a:avLst/>
          </a:prstGeom>
          <a:noFill/>
          <a:ln w="38100">
            <a:solidFill>
              <a:srgbClr val="99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7"/>
          <p:cNvSpPr>
            <a:spLocks noChangeShapeType="1"/>
          </p:cNvSpPr>
          <p:nvPr/>
        </p:nvSpPr>
        <p:spPr bwMode="auto">
          <a:xfrm>
            <a:off x="4014231" y="1542278"/>
            <a:ext cx="2130" cy="774545"/>
          </a:xfrm>
          <a:prstGeom prst="line">
            <a:avLst/>
          </a:prstGeom>
          <a:noFill/>
          <a:ln w="76200">
            <a:solidFill>
              <a:srgbClr val="99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3586711" y="1011666"/>
            <a:ext cx="8931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990000"/>
                </a:solidFill>
              </a:rPr>
              <a:t>Bin 1</a:t>
            </a:r>
            <a:endParaRPr lang="en-US" sz="2400" dirty="0">
              <a:solidFill>
                <a:srgbClr val="990000"/>
              </a:solidFill>
            </a:endParaRPr>
          </a:p>
        </p:txBody>
      </p:sp>
      <p:sp>
        <p:nvSpPr>
          <p:cNvPr id="30" name="Line 7"/>
          <p:cNvSpPr>
            <a:spLocks noChangeShapeType="1"/>
          </p:cNvSpPr>
          <p:nvPr/>
        </p:nvSpPr>
        <p:spPr bwMode="auto">
          <a:xfrm>
            <a:off x="5446550" y="1542278"/>
            <a:ext cx="2130" cy="774545"/>
          </a:xfrm>
          <a:prstGeom prst="line">
            <a:avLst/>
          </a:prstGeom>
          <a:noFill/>
          <a:ln w="76200">
            <a:solidFill>
              <a:srgbClr val="99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5019030" y="1011666"/>
            <a:ext cx="8931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990000"/>
                </a:solidFill>
              </a:rPr>
              <a:t>Bin 2</a:t>
            </a:r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>
            <a:off x="6878869" y="1542278"/>
            <a:ext cx="2130" cy="774545"/>
          </a:xfrm>
          <a:prstGeom prst="line">
            <a:avLst/>
          </a:prstGeom>
          <a:noFill/>
          <a:ln w="76200">
            <a:solidFill>
              <a:srgbClr val="99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6451349" y="1011666"/>
            <a:ext cx="8931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990000"/>
                </a:solidFill>
              </a:rPr>
              <a:t>Bin 3</a:t>
            </a:r>
          </a:p>
        </p:txBody>
      </p:sp>
      <p:sp>
        <p:nvSpPr>
          <p:cNvPr id="34" name="Line 7"/>
          <p:cNvSpPr>
            <a:spLocks noChangeShapeType="1"/>
          </p:cNvSpPr>
          <p:nvPr/>
        </p:nvSpPr>
        <p:spPr bwMode="auto">
          <a:xfrm>
            <a:off x="8311188" y="1542278"/>
            <a:ext cx="2130" cy="774545"/>
          </a:xfrm>
          <a:prstGeom prst="line">
            <a:avLst/>
          </a:prstGeom>
          <a:noFill/>
          <a:ln w="76200">
            <a:solidFill>
              <a:srgbClr val="99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7883668" y="1011666"/>
            <a:ext cx="893193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990000"/>
                </a:solidFill>
              </a:rPr>
              <a:t>Bin 4</a:t>
            </a:r>
          </a:p>
        </p:txBody>
      </p:sp>
      <p:sp>
        <p:nvSpPr>
          <p:cNvPr id="36" name="Text Box 8"/>
          <p:cNvSpPr txBox="1">
            <a:spLocks noChangeArrowheads="1"/>
          </p:cNvSpPr>
          <p:nvPr/>
        </p:nvSpPr>
        <p:spPr bwMode="auto">
          <a:xfrm>
            <a:off x="5171180" y="4930867"/>
            <a:ext cx="11886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990000"/>
                </a:solidFill>
              </a:rPr>
              <a:t>&lt;E&gt;</a:t>
            </a:r>
            <a:r>
              <a:rPr lang="en-US" sz="2400" baseline="-25000" dirty="0">
                <a:solidFill>
                  <a:srgbClr val="990000"/>
                </a:solidFill>
              </a:rPr>
              <a:t>bin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7404" y="6366532"/>
            <a:ext cx="8989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Must take bins &gt; correlation length so they are independent samples.</a:t>
            </a:r>
          </a:p>
        </p:txBody>
      </p:sp>
    </p:spTree>
    <p:extLst>
      <p:ext uri="{BB962C8B-B14F-4D97-AF65-F5344CB8AC3E}">
        <p14:creationId xmlns:p14="http://schemas.microsoft.com/office/powerpoint/2010/main" val="425784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90B6-FF0E-4D1C-9BDE-91EE3BD4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Important Features of Melting</a:t>
            </a:r>
          </a:p>
        </p:txBody>
      </p:sp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386E1EC1-9E17-4E5B-9420-7F6FBFCD7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4" y="1053306"/>
            <a:ext cx="6964892" cy="52236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A108A6-6810-49DF-8B3B-BECE2096C0A7}"/>
              </a:ext>
            </a:extLst>
          </p:cNvPr>
          <p:cNvSpPr txBox="1"/>
          <p:nvPr/>
        </p:nvSpPr>
        <p:spPr>
          <a:xfrm>
            <a:off x="2539193" y="6378575"/>
            <a:ext cx="7113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https://www.comsol.com/blogs/thermal-modeling-of-phase-change-materials-with-hysteresis/</a:t>
            </a:r>
          </a:p>
        </p:txBody>
      </p:sp>
    </p:spTree>
    <p:extLst>
      <p:ext uri="{BB962C8B-B14F-4D97-AF65-F5344CB8AC3E}">
        <p14:creationId xmlns:p14="http://schemas.microsoft.com/office/powerpoint/2010/main" val="1741463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8519</TotalTime>
  <Words>305</Words>
  <Application>Microsoft Macintosh PowerPoint</Application>
  <PresentationFormat>Widescreen</PresentationFormat>
  <Paragraphs>57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ＭＳ Ｐゴシック</vt:lpstr>
      <vt:lpstr>Arial</vt:lpstr>
      <vt:lpstr>Calibri</vt:lpstr>
      <vt:lpstr>Calibri Light</vt:lpstr>
      <vt:lpstr>Symbol</vt:lpstr>
      <vt:lpstr>Office Theme</vt:lpstr>
      <vt:lpstr>Lab Molecular Dynamics</vt:lpstr>
      <vt:lpstr>Large-scale Atomic/Molecular Massively Parallel Simulator (LAMMPS)</vt:lpstr>
      <vt:lpstr>LAMMPS is…</vt:lpstr>
      <vt:lpstr>Inputs and outputs</vt:lpstr>
      <vt:lpstr>Inputs and outputs</vt:lpstr>
      <vt:lpstr>Equilibration Periods</vt:lpstr>
      <vt:lpstr>Block (Bin) Averaging to Get Error in &lt;E&gt;</vt:lpstr>
      <vt:lpstr>Important Features of Melting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MSE 401: Lab 2 Molecular Dynamics</dc:title>
  <dc:creator>Benjamin Afflerbach</dc:creator>
  <cp:lastModifiedBy>yuan ping</cp:lastModifiedBy>
  <cp:revision>26</cp:revision>
  <dcterms:created xsi:type="dcterms:W3CDTF">2018-02-08T16:36:58Z</dcterms:created>
  <dcterms:modified xsi:type="dcterms:W3CDTF">2024-10-31T14:17:59Z</dcterms:modified>
</cp:coreProperties>
</file>